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sldIdLst>
    <p:sldId id="259" r:id="rId5"/>
  </p:sldIdLst>
  <p:sldSz cx="25201563" cy="36009263"/>
  <p:notesSz cx="6858000" cy="9144000"/>
  <p:defaultTextStyle>
    <a:defPPr>
      <a:defRPr lang="de-DE"/>
    </a:defPPr>
    <a:lvl1pPr marL="0" algn="l" defTabSz="1748836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1pPr>
    <a:lvl2pPr marL="1748836" algn="l" defTabSz="1748836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2pPr>
    <a:lvl3pPr marL="3497671" algn="l" defTabSz="1748836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3pPr>
    <a:lvl4pPr marL="5246507" algn="l" defTabSz="1748836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4pPr>
    <a:lvl5pPr marL="6995343" algn="l" defTabSz="1748836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5pPr>
    <a:lvl6pPr marL="8744179" algn="l" defTabSz="1748836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6pPr>
    <a:lvl7pPr marL="10493014" algn="l" defTabSz="1748836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7pPr>
    <a:lvl8pPr marL="12241850" algn="l" defTabSz="1748836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8pPr>
    <a:lvl9pPr marL="13990686" algn="l" defTabSz="1748836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87" userDrawn="1">
          <p15:clr>
            <a:srgbClr val="A4A3A4"/>
          </p15:clr>
        </p15:guide>
        <p15:guide id="2" orient="horz" pos="3974" userDrawn="1">
          <p15:clr>
            <a:srgbClr val="A4A3A4"/>
          </p15:clr>
        </p15:guide>
        <p15:guide id="3" pos="15513" userDrawn="1">
          <p15:clr>
            <a:srgbClr val="A4A3A4"/>
          </p15:clr>
        </p15:guide>
        <p15:guide id="4" pos="10362" userDrawn="1">
          <p15:clr>
            <a:srgbClr val="A4A3A4"/>
          </p15:clr>
        </p15:guide>
        <p15:guide id="8" pos="340" userDrawn="1">
          <p15:clr>
            <a:srgbClr val="A4A3A4"/>
          </p15:clr>
        </p15:guide>
        <p15:guide id="9" pos="5511" userDrawn="1">
          <p15:clr>
            <a:srgbClr val="A4A3A4"/>
          </p15:clr>
        </p15:guide>
        <p15:guide id="10" pos="10659" userDrawn="1">
          <p15:clr>
            <a:srgbClr val="A4A3A4"/>
          </p15:clr>
        </p15:guide>
        <p15:guide id="11" pos="5216" userDrawn="1">
          <p15:clr>
            <a:srgbClr val="A4A3A4"/>
          </p15:clr>
        </p15:guide>
        <p15:guide id="12" orient="horz" pos="3585" userDrawn="1">
          <p15:clr>
            <a:srgbClr val="A4A3A4"/>
          </p15:clr>
        </p15:guide>
        <p15:guide id="13" orient="horz" pos="9391" userDrawn="1">
          <p15:clr>
            <a:srgbClr val="A4A3A4"/>
          </p15:clr>
        </p15:guide>
        <p15:guide id="14" orient="horz" pos="2111" userDrawn="1">
          <p15:clr>
            <a:srgbClr val="A4A3A4"/>
          </p15:clr>
        </p15:guide>
        <p15:guide id="15" orient="horz" pos="4356" userDrawn="1">
          <p15:clr>
            <a:srgbClr val="A4A3A4"/>
          </p15:clr>
        </p15:guide>
        <p15:guide id="16" orient="horz" pos="21184" userDrawn="1">
          <p15:clr>
            <a:srgbClr val="A4A3A4"/>
          </p15:clr>
        </p15:guide>
        <p15:guide id="17" orient="horz" pos="15174" userDrawn="1">
          <p15:clr>
            <a:srgbClr val="A4A3A4"/>
          </p15:clr>
        </p15:guide>
        <p15:guide id="18" orient="horz" pos="9867" userDrawn="1">
          <p15:clr>
            <a:srgbClr val="A4A3A4"/>
          </p15:clr>
        </p15:guide>
        <p15:guide id="19" orient="horz" pos="15651" userDrawn="1">
          <p15:clr>
            <a:srgbClr val="A4A3A4"/>
          </p15:clr>
        </p15:guide>
        <p15:guide id="20" orient="horz" pos="15923" userDrawn="1">
          <p15:clr>
            <a:srgbClr val="A4A3A4"/>
          </p15:clr>
        </p15:guide>
        <p15:guide id="21" orient="horz" pos="20867" userDrawn="1">
          <p15:clr>
            <a:srgbClr val="A4A3A4"/>
          </p15:clr>
        </p15:guide>
        <p15:guide id="22" orient="horz" pos="14857" userDrawn="1">
          <p15:clr>
            <a:srgbClr val="A4A3A4"/>
          </p15:clr>
        </p15:guide>
        <p15:guide id="23" orient="horz" pos="10139" userDrawn="1">
          <p15:clr>
            <a:srgbClr val="A4A3A4"/>
          </p15:clr>
        </p15:guide>
        <p15:guide id="24" orient="horz" pos="9119" userDrawn="1">
          <p15:clr>
            <a:srgbClr val="A4A3A4"/>
          </p15:clr>
        </p15:guide>
        <p15:guide id="25" orient="horz" pos="33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bias Kümmerle" initials="TK" lastIdx="4" clrIdx="0">
    <p:extLst>
      <p:ext uri="{19B8F6BF-5375-455C-9EA6-DF929625EA0E}">
        <p15:presenceInfo xmlns:p15="http://schemas.microsoft.com/office/powerpoint/2012/main" userId="S-1-5-21-1211764267-923927167-718351127-2119" providerId="AD"/>
      </p:ext>
    </p:extLst>
  </p:cmAuthor>
  <p:cmAuthor id="2" name="Tobias Kümmerle" initials="TK [2]" lastIdx="1" clrIdx="1">
    <p:extLst>
      <p:ext uri="{19B8F6BF-5375-455C-9EA6-DF929625EA0E}">
        <p15:presenceInfo xmlns:p15="http://schemas.microsoft.com/office/powerpoint/2012/main" userId="Tobias Kümmerl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649A"/>
    <a:srgbClr val="1720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19" autoAdjust="0"/>
    <p:restoredTop sz="96552" autoAdjust="0"/>
  </p:normalViewPr>
  <p:slideViewPr>
    <p:cSldViewPr snapToGrid="0" snapToObjects="1" showGuides="1">
      <p:cViewPr>
        <p:scale>
          <a:sx n="50" d="100"/>
          <a:sy n="50" d="100"/>
        </p:scale>
        <p:origin x="-48" y="-3008"/>
      </p:cViewPr>
      <p:guideLst>
        <p:guide orient="horz" pos="22387"/>
        <p:guide orient="horz" pos="3974"/>
        <p:guide pos="15513"/>
        <p:guide pos="10362"/>
        <p:guide pos="340"/>
        <p:guide pos="5511"/>
        <p:guide pos="10659"/>
        <p:guide pos="5216"/>
        <p:guide orient="horz" pos="3585"/>
        <p:guide orient="horz" pos="9391"/>
        <p:guide orient="horz" pos="2111"/>
        <p:guide orient="horz" pos="4356"/>
        <p:guide orient="horz" pos="21184"/>
        <p:guide orient="horz" pos="15174"/>
        <p:guide orient="horz" pos="9867"/>
        <p:guide orient="horz" pos="15651"/>
        <p:guide orient="horz" pos="15923"/>
        <p:guide orient="horz" pos="20867"/>
        <p:guide orient="horz" pos="14857"/>
        <p:guide orient="horz" pos="10139"/>
        <p:guide orient="horz" pos="9119"/>
        <p:guide orient="horz" pos="3336"/>
      </p:guideLst>
    </p:cSldViewPr>
  </p:slideViewPr>
  <p:notesTextViewPr>
    <p:cViewPr>
      <p:scale>
        <a:sx n="300" d="100"/>
        <a:sy n="300" d="100"/>
      </p:scale>
      <p:origin x="0" y="0"/>
    </p:cViewPr>
  </p:notesTextViewPr>
  <p:notesViewPr>
    <p:cSldViewPr snapToGrid="0" snapToObjects="1" showGuides="1">
      <p:cViewPr varScale="1">
        <p:scale>
          <a:sx n="72" d="100"/>
          <a:sy n="72" d="100"/>
        </p:scale>
        <p:origin x="-334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2-17T12:59:15.642" idx="1">
    <p:pos x="-474" y="965"/>
    <p:text>have a title that fits into one line - do NOT change font type or font size anywhere in this template</p:text>
    <p:extLst>
      <p:ext uri="{C676402C-5697-4E1C-873F-D02D1690AC5C}">
        <p15:threadingInfo xmlns:p15="http://schemas.microsoft.com/office/powerpoint/2012/main" timeZoneBias="-60"/>
      </p:ext>
    </p:extLst>
  </p:cm>
  <p:cm authorId="1" dt="2016-12-17T13:00:12.506" idx="2">
    <p:pos x="-440" y="3505"/>
    <p:text>use boxes as shown in the below . You can use 'filled' (blue) or emtpy (white) boxes. You also re-arange boxes as you like (but repsect the three column design that we have - boxes are either one or two columns wide.</p:text>
    <p:extLst>
      <p:ext uri="{C676402C-5697-4E1C-873F-D02D1690AC5C}">
        <p15:threadingInfo xmlns:p15="http://schemas.microsoft.com/office/powerpoint/2012/main" timeZoneBias="-60"/>
      </p:ext>
    </p:extLst>
  </p:cm>
  <p:cm authorId="1" dt="2016-12-17T13:02:01.791" idx="3">
    <p:pos x="-1012" y="3543"/>
    <p:text>use the lines for orientation! Do NOT change them.</p:text>
    <p:extLst>
      <p:ext uri="{C676402C-5697-4E1C-873F-D02D1690AC5C}">
        <p15:threadingInfo xmlns:p15="http://schemas.microsoft.com/office/powerpoint/2012/main" timeZoneBias="-60"/>
      </p:ext>
    </p:extLst>
  </p:cm>
  <p:cm authorId="1" dt="2016-12-17T13:05:37.284" idx="4">
    <p:pos x="15609" y="20168"/>
    <p:text>references at the end and small font size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AAEC6B-34C4-1443-958F-A6D16E7168BC}" type="datetimeFigureOut">
              <a:rPr lang="de-DE" smtClean="0"/>
              <a:t>06.02.23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228850" y="685800"/>
            <a:ext cx="24003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128AC-3A59-4948-8930-A8BD74DD40B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6318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4883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1pPr>
    <a:lvl2pPr marL="1748836" algn="l" defTabSz="174883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2pPr>
    <a:lvl3pPr marL="3497671" algn="l" defTabSz="174883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3pPr>
    <a:lvl4pPr marL="5246507" algn="l" defTabSz="174883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4pPr>
    <a:lvl5pPr marL="6995343" algn="l" defTabSz="174883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5pPr>
    <a:lvl6pPr marL="8744179" algn="l" defTabSz="174883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6pPr>
    <a:lvl7pPr marL="10493014" algn="l" defTabSz="174883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7pPr>
    <a:lvl8pPr marL="12241850" algn="l" defTabSz="174883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8pPr>
    <a:lvl9pPr marL="13990686" algn="l" defTabSz="174883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128AC-3A59-4948-8930-A8BD74DD40B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9897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344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31"/>
          <p:cNvSpPr txBox="1"/>
          <p:nvPr userDrawn="1"/>
        </p:nvSpPr>
        <p:spPr>
          <a:xfrm>
            <a:off x="-9206" y="1171389"/>
            <a:ext cx="25201563" cy="1379446"/>
          </a:xfrm>
          <a:prstGeom prst="rect">
            <a:avLst/>
          </a:prstGeom>
          <a:solidFill>
            <a:schemeClr val="tx2"/>
          </a:solidFill>
          <a:ln>
            <a:solidFill>
              <a:srgbClr val="26649A"/>
            </a:solidFill>
          </a:ln>
        </p:spPr>
        <p:txBody>
          <a:bodyPr wrap="square" lIns="144000" tIns="144000" rIns="144000" bIns="108000" rtlCol="0" anchor="ctr" anchorCtr="0">
            <a:noAutofit/>
          </a:bodyPr>
          <a:lstStyle/>
          <a:p>
            <a:pPr marL="180000"/>
            <a:endParaRPr lang="en-US" sz="3500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7920" y="342230"/>
            <a:ext cx="3033437" cy="3037765"/>
          </a:xfrm>
          <a:prstGeom prst="rect">
            <a:avLst/>
          </a:prstGeom>
        </p:spPr>
      </p:pic>
      <p:sp>
        <p:nvSpPr>
          <p:cNvPr id="12" name="Textfeld 31"/>
          <p:cNvSpPr txBox="1"/>
          <p:nvPr userDrawn="1"/>
        </p:nvSpPr>
        <p:spPr>
          <a:xfrm>
            <a:off x="0" y="33632801"/>
            <a:ext cx="25200000" cy="265925"/>
          </a:xfrm>
          <a:prstGeom prst="rect">
            <a:avLst/>
          </a:prstGeom>
          <a:solidFill>
            <a:schemeClr val="tx2"/>
          </a:solidFill>
          <a:ln>
            <a:solidFill>
              <a:srgbClr val="26649A"/>
            </a:solidFill>
          </a:ln>
        </p:spPr>
        <p:txBody>
          <a:bodyPr wrap="square" lIns="144000" tIns="144000" rIns="144000" bIns="108000" rtlCol="0" anchor="ctr" anchorCtr="0">
            <a:noAutofit/>
          </a:bodyPr>
          <a:lstStyle/>
          <a:p>
            <a:pPr marL="180000"/>
            <a:endParaRPr lang="en-US" sz="3500" dirty="0"/>
          </a:p>
        </p:txBody>
      </p:sp>
      <p:pic>
        <p:nvPicPr>
          <p:cNvPr id="3" name="Grafik 8">
            <a:extLst>
              <a:ext uri="{FF2B5EF4-FFF2-40B4-BE49-F238E27FC236}">
                <a16:creationId xmlns:a16="http://schemas.microsoft.com/office/drawing/2014/main" id="{D3D7D752-6F80-7D31-07D4-88764B89BA0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1678" y="34120002"/>
            <a:ext cx="7794074" cy="154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675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1748836" rtl="0" eaLnBrk="1" latinLnBrk="0" hangingPunct="1">
        <a:spcBef>
          <a:spcPct val="0"/>
        </a:spcBef>
        <a:buNone/>
        <a:defRPr sz="16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11627" indent="-1311627" algn="l" defTabSz="1748836" rtl="0" eaLnBrk="1" latinLnBrk="0" hangingPunct="1">
        <a:spcBef>
          <a:spcPct val="20000"/>
        </a:spcBef>
        <a:buFont typeface="Arial"/>
        <a:buChar char="•"/>
        <a:defRPr sz="12200" kern="1200">
          <a:solidFill>
            <a:schemeClr val="tx1"/>
          </a:solidFill>
          <a:latin typeface="+mn-lt"/>
          <a:ea typeface="+mn-ea"/>
          <a:cs typeface="+mn-cs"/>
        </a:defRPr>
      </a:lvl1pPr>
      <a:lvl2pPr marL="2841858" indent="-1093022" algn="l" defTabSz="1748836" rtl="0" eaLnBrk="1" latinLnBrk="0" hangingPunct="1">
        <a:spcBef>
          <a:spcPct val="20000"/>
        </a:spcBef>
        <a:buFont typeface="Arial"/>
        <a:buChar char="–"/>
        <a:defRPr sz="10700" kern="1200">
          <a:solidFill>
            <a:schemeClr val="tx1"/>
          </a:solidFill>
          <a:latin typeface="+mn-lt"/>
          <a:ea typeface="+mn-ea"/>
          <a:cs typeface="+mn-cs"/>
        </a:defRPr>
      </a:lvl2pPr>
      <a:lvl3pPr marL="4372089" indent="-874418" algn="l" defTabSz="1748836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3pPr>
      <a:lvl4pPr marL="6120925" indent="-874418" algn="l" defTabSz="1748836" rtl="0" eaLnBrk="1" latinLnBrk="0" hangingPunct="1">
        <a:spcBef>
          <a:spcPct val="20000"/>
        </a:spcBef>
        <a:buFont typeface="Arial"/>
        <a:buChar char="–"/>
        <a:defRPr sz="7700" kern="1200">
          <a:solidFill>
            <a:schemeClr val="tx1"/>
          </a:solidFill>
          <a:latin typeface="+mn-lt"/>
          <a:ea typeface="+mn-ea"/>
          <a:cs typeface="+mn-cs"/>
        </a:defRPr>
      </a:lvl4pPr>
      <a:lvl5pPr marL="7869761" indent="-874418" algn="l" defTabSz="1748836" rtl="0" eaLnBrk="1" latinLnBrk="0" hangingPunct="1">
        <a:spcBef>
          <a:spcPct val="20000"/>
        </a:spcBef>
        <a:buFont typeface="Arial"/>
        <a:buChar char="»"/>
        <a:defRPr sz="7700" kern="1200">
          <a:solidFill>
            <a:schemeClr val="tx1"/>
          </a:solidFill>
          <a:latin typeface="+mn-lt"/>
          <a:ea typeface="+mn-ea"/>
          <a:cs typeface="+mn-cs"/>
        </a:defRPr>
      </a:lvl5pPr>
      <a:lvl6pPr marL="9618596" indent="-874418" algn="l" defTabSz="1748836" rtl="0" eaLnBrk="1" latinLnBrk="0" hangingPunct="1">
        <a:spcBef>
          <a:spcPct val="20000"/>
        </a:spcBef>
        <a:buFont typeface="Arial"/>
        <a:buChar char="•"/>
        <a:defRPr sz="7700" kern="1200">
          <a:solidFill>
            <a:schemeClr val="tx1"/>
          </a:solidFill>
          <a:latin typeface="+mn-lt"/>
          <a:ea typeface="+mn-ea"/>
          <a:cs typeface="+mn-cs"/>
        </a:defRPr>
      </a:lvl6pPr>
      <a:lvl7pPr marL="11367432" indent="-874418" algn="l" defTabSz="1748836" rtl="0" eaLnBrk="1" latinLnBrk="0" hangingPunct="1">
        <a:spcBef>
          <a:spcPct val="20000"/>
        </a:spcBef>
        <a:buFont typeface="Arial"/>
        <a:buChar char="•"/>
        <a:defRPr sz="7700" kern="1200">
          <a:solidFill>
            <a:schemeClr val="tx1"/>
          </a:solidFill>
          <a:latin typeface="+mn-lt"/>
          <a:ea typeface="+mn-ea"/>
          <a:cs typeface="+mn-cs"/>
        </a:defRPr>
      </a:lvl7pPr>
      <a:lvl8pPr marL="13116268" indent="-874418" algn="l" defTabSz="1748836" rtl="0" eaLnBrk="1" latinLnBrk="0" hangingPunct="1">
        <a:spcBef>
          <a:spcPct val="20000"/>
        </a:spcBef>
        <a:buFont typeface="Arial"/>
        <a:buChar char="•"/>
        <a:defRPr sz="7700" kern="1200">
          <a:solidFill>
            <a:schemeClr val="tx1"/>
          </a:solidFill>
          <a:latin typeface="+mn-lt"/>
          <a:ea typeface="+mn-ea"/>
          <a:cs typeface="+mn-cs"/>
        </a:defRPr>
      </a:lvl8pPr>
      <a:lvl9pPr marL="14865104" indent="-874418" algn="l" defTabSz="1748836" rtl="0" eaLnBrk="1" latinLnBrk="0" hangingPunct="1">
        <a:spcBef>
          <a:spcPct val="20000"/>
        </a:spcBef>
        <a:buFont typeface="Arial"/>
        <a:buChar char="•"/>
        <a:defRPr sz="7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748836" rtl="0" eaLnBrk="1" latinLnBrk="0" hangingPunct="1">
        <a:defRPr sz="6900" kern="1200">
          <a:solidFill>
            <a:schemeClr val="tx1"/>
          </a:solidFill>
          <a:latin typeface="+mn-lt"/>
          <a:ea typeface="+mn-ea"/>
          <a:cs typeface="+mn-cs"/>
        </a:defRPr>
      </a:lvl1pPr>
      <a:lvl2pPr marL="1748836" algn="l" defTabSz="1748836" rtl="0" eaLnBrk="1" latinLnBrk="0" hangingPunct="1">
        <a:defRPr sz="6900" kern="1200">
          <a:solidFill>
            <a:schemeClr val="tx1"/>
          </a:solidFill>
          <a:latin typeface="+mn-lt"/>
          <a:ea typeface="+mn-ea"/>
          <a:cs typeface="+mn-cs"/>
        </a:defRPr>
      </a:lvl2pPr>
      <a:lvl3pPr marL="3497671" algn="l" defTabSz="1748836" rtl="0" eaLnBrk="1" latinLnBrk="0" hangingPunct="1">
        <a:defRPr sz="6900" kern="1200">
          <a:solidFill>
            <a:schemeClr val="tx1"/>
          </a:solidFill>
          <a:latin typeface="+mn-lt"/>
          <a:ea typeface="+mn-ea"/>
          <a:cs typeface="+mn-cs"/>
        </a:defRPr>
      </a:lvl3pPr>
      <a:lvl4pPr marL="5246507" algn="l" defTabSz="1748836" rtl="0" eaLnBrk="1" latinLnBrk="0" hangingPunct="1">
        <a:defRPr sz="6900" kern="1200">
          <a:solidFill>
            <a:schemeClr val="tx1"/>
          </a:solidFill>
          <a:latin typeface="+mn-lt"/>
          <a:ea typeface="+mn-ea"/>
          <a:cs typeface="+mn-cs"/>
        </a:defRPr>
      </a:lvl4pPr>
      <a:lvl5pPr marL="6995343" algn="l" defTabSz="1748836" rtl="0" eaLnBrk="1" latinLnBrk="0" hangingPunct="1">
        <a:defRPr sz="6900" kern="1200">
          <a:solidFill>
            <a:schemeClr val="tx1"/>
          </a:solidFill>
          <a:latin typeface="+mn-lt"/>
          <a:ea typeface="+mn-ea"/>
          <a:cs typeface="+mn-cs"/>
        </a:defRPr>
      </a:lvl5pPr>
      <a:lvl6pPr marL="8744179" algn="l" defTabSz="1748836" rtl="0" eaLnBrk="1" latinLnBrk="0" hangingPunct="1"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493014" algn="l" defTabSz="1748836" rtl="0" eaLnBrk="1" latinLnBrk="0" hangingPunct="1"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2241850" algn="l" defTabSz="1748836" rtl="0" eaLnBrk="1" latinLnBrk="0" hangingPunct="1"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686" algn="l" defTabSz="1748836" rtl="0" eaLnBrk="1" latinLnBrk="0" hangingPunct="1"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enjamin.bleyhl@geo.hu-berlin.d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feld 253"/>
          <p:cNvSpPr txBox="1"/>
          <p:nvPr/>
        </p:nvSpPr>
        <p:spPr>
          <a:xfrm>
            <a:off x="17788675" y="6915150"/>
            <a:ext cx="6854727" cy="7560000"/>
          </a:xfrm>
          <a:prstGeom prst="rect">
            <a:avLst/>
          </a:prstGeom>
          <a:solidFill>
            <a:schemeClr val="tx2"/>
          </a:solidFill>
          <a:ln>
            <a:solidFill>
              <a:srgbClr val="26649A"/>
            </a:solidFill>
          </a:ln>
        </p:spPr>
        <p:txBody>
          <a:bodyPr wrap="square" lIns="180000" tIns="216000" rIns="360000" bIns="216000" numCol="1" spcCol="144000" rtlCol="0">
            <a:noAutofit/>
          </a:bodyPr>
          <a:lstStyle/>
          <a:p>
            <a:pPr marL="180000">
              <a:lnSpc>
                <a:spcPct val="140000"/>
              </a:lnSpc>
            </a:pP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40638" y="1373439"/>
            <a:ext cx="2072772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  <a:latin typeface="Verdana"/>
                <a:cs typeface="Verdana"/>
              </a:rPr>
              <a:t>Predicting Wetland Vegetation Vigor using </a:t>
            </a:r>
            <a:r>
              <a:rPr lang="en-US" sz="5000" b="1" dirty="0" err="1">
                <a:solidFill>
                  <a:schemeClr val="bg1"/>
                </a:solidFill>
                <a:latin typeface="Verdana"/>
                <a:cs typeface="Verdana"/>
              </a:rPr>
              <a:t>Environmetal</a:t>
            </a:r>
            <a:r>
              <a:rPr lang="en-US" sz="5000" b="1" dirty="0">
                <a:solidFill>
                  <a:schemeClr val="bg1"/>
                </a:solidFill>
                <a:latin typeface="Verdana"/>
                <a:cs typeface="Verdana"/>
              </a:rPr>
              <a:t> Variables </a:t>
            </a:r>
          </a:p>
          <a:p>
            <a:endParaRPr lang="de-DE" sz="3500" b="1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459582" y="3232850"/>
            <a:ext cx="19844085" cy="1480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40000"/>
              </a:lnSpc>
            </a:pPr>
            <a:r>
              <a:rPr lang="en-US" sz="4000" b="1" dirty="0">
                <a:solidFill>
                  <a:srgbClr val="7F7F7F"/>
                </a:solidFill>
                <a:latin typeface="Verdana" charset="0"/>
              </a:rPr>
              <a:t>Name</a:t>
            </a:r>
            <a:endParaRPr lang="en-US" sz="4000" b="1" baseline="30000" dirty="0">
              <a:solidFill>
                <a:srgbClr val="7F7F7F"/>
              </a:solidFill>
              <a:latin typeface="Verdana" charset="0"/>
            </a:endParaRPr>
          </a:p>
          <a:p>
            <a:pPr lvl="0">
              <a:lnSpc>
                <a:spcPct val="140000"/>
              </a:lnSpc>
            </a:pPr>
            <a:r>
              <a:rPr lang="en-US" sz="2800" dirty="0">
                <a:solidFill>
                  <a:srgbClr val="7F7F7F"/>
                </a:solidFill>
                <a:latin typeface="Verdana" charset="0"/>
              </a:rPr>
              <a:t>MSc M6 Geoprocessing in python (Winter Term 2022/23)</a:t>
            </a:r>
          </a:p>
        </p:txBody>
      </p:sp>
      <p:sp>
        <p:nvSpPr>
          <p:cNvPr id="28" name="Textfeld 27"/>
          <p:cNvSpPr txBox="1"/>
          <p:nvPr/>
        </p:nvSpPr>
        <p:spPr>
          <a:xfrm>
            <a:off x="580012" y="34020179"/>
            <a:ext cx="388166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1600" b="1" dirty="0" err="1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Your</a:t>
            </a:r>
            <a:r>
              <a:rPr lang="de-DE" sz="16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de-DE" sz="1600" b="1" dirty="0" err="1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name</a:t>
            </a:r>
            <a:endParaRPr lang="de-DE" sz="1600" dirty="0">
              <a:solidFill>
                <a:schemeClr val="bg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3"/>
            </a:endParaRPr>
          </a:p>
          <a:p>
            <a:r>
              <a:rPr lang="de-DE" sz="1600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name.surname@geo.hu-berlin.de</a:t>
            </a:r>
            <a:endParaRPr lang="de-DE" sz="1600" dirty="0">
              <a:solidFill>
                <a:schemeClr val="bg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6" name="Textfeld 35"/>
          <p:cNvSpPr txBox="1"/>
          <p:nvPr/>
        </p:nvSpPr>
        <p:spPr>
          <a:xfrm>
            <a:off x="539750" y="5679455"/>
            <a:ext cx="15909925" cy="644138"/>
          </a:xfrm>
          <a:prstGeom prst="rect">
            <a:avLst/>
          </a:prstGeom>
          <a:solidFill>
            <a:schemeClr val="tx2"/>
          </a:solidFill>
          <a:ln cap="flat">
            <a:noFill/>
            <a:round/>
          </a:ln>
        </p:spPr>
        <p:txBody>
          <a:bodyPr wrap="square" lIns="144000" tIns="144000" rIns="144000" bIns="108000" rtlCol="0" anchor="ctr" anchorCtr="0">
            <a:noAutofit/>
          </a:bodyPr>
          <a:lstStyle/>
          <a:p>
            <a:pPr marL="180000"/>
            <a:r>
              <a:rPr lang="en-US" sz="3500" b="1" dirty="0">
                <a:solidFill>
                  <a:schemeClr val="bg1"/>
                </a:solidFill>
                <a:latin typeface="Verdana"/>
                <a:cs typeface="Verdana"/>
              </a:rPr>
              <a:t>Motivation &amp; Background</a:t>
            </a:r>
            <a:endParaRPr lang="en-US" sz="3500" dirty="0">
              <a:solidFill>
                <a:schemeClr val="bg1"/>
              </a:solidFill>
            </a:endParaRPr>
          </a:p>
        </p:txBody>
      </p:sp>
      <p:sp>
        <p:nvSpPr>
          <p:cNvPr id="39" name="Textfeld 38"/>
          <p:cNvSpPr txBox="1"/>
          <p:nvPr/>
        </p:nvSpPr>
        <p:spPr>
          <a:xfrm>
            <a:off x="17754600" y="5679456"/>
            <a:ext cx="6888802" cy="622496"/>
          </a:xfrm>
          <a:prstGeom prst="rect">
            <a:avLst/>
          </a:prstGeom>
          <a:solidFill>
            <a:schemeClr val="tx2"/>
          </a:solidFill>
          <a:ln cap="flat">
            <a:solidFill>
              <a:srgbClr val="26649A"/>
            </a:solidFill>
            <a:round/>
          </a:ln>
        </p:spPr>
        <p:txBody>
          <a:bodyPr wrap="square" lIns="144000" tIns="144000" rIns="144000" bIns="108000" rtlCol="0" anchor="ctr" anchorCtr="0">
            <a:noAutofit/>
          </a:bodyPr>
          <a:lstStyle/>
          <a:p>
            <a:pPr marL="180000"/>
            <a:r>
              <a:rPr lang="de-DE" sz="3500" b="1" dirty="0">
                <a:solidFill>
                  <a:schemeClr val="bg1"/>
                </a:solidFill>
                <a:latin typeface="Verdana"/>
                <a:cs typeface="Verdana"/>
              </a:rPr>
              <a:t>Study </a:t>
            </a:r>
            <a:r>
              <a:rPr lang="de-DE" sz="3500" b="1" dirty="0" err="1">
                <a:solidFill>
                  <a:schemeClr val="bg1"/>
                </a:solidFill>
                <a:latin typeface="Verdana"/>
                <a:cs typeface="Verdana"/>
              </a:rPr>
              <a:t>site</a:t>
            </a:r>
            <a:endParaRPr lang="de-DE" sz="3500" dirty="0">
              <a:solidFill>
                <a:schemeClr val="bg1"/>
              </a:solidFill>
            </a:endParaRPr>
          </a:p>
        </p:txBody>
      </p:sp>
      <p:cxnSp>
        <p:nvCxnSpPr>
          <p:cNvPr id="40" name="Elbow Connector 39"/>
          <p:cNvCxnSpPr/>
          <p:nvPr/>
        </p:nvCxnSpPr>
        <p:spPr>
          <a:xfrm>
            <a:off x="23999032" y="0"/>
            <a:ext cx="1198563" cy="1064419"/>
          </a:xfrm>
          <a:prstGeom prst="bentConnector3">
            <a:avLst>
              <a:gd name="adj1" fmla="val 100066"/>
            </a:avLst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/>
          <p:nvPr/>
        </p:nvCxnSpPr>
        <p:spPr>
          <a:xfrm flipV="1">
            <a:off x="0" y="0"/>
            <a:ext cx="947738" cy="768350"/>
          </a:xfrm>
          <a:prstGeom prst="bentConnector3">
            <a:avLst>
              <a:gd name="adj1" fmla="val 0"/>
            </a:avLst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/>
          <p:nvPr/>
        </p:nvCxnSpPr>
        <p:spPr>
          <a:xfrm rot="16200000" flipH="1">
            <a:off x="-67806" y="35022292"/>
            <a:ext cx="1054776" cy="919164"/>
          </a:xfrm>
          <a:prstGeom prst="bentConnector3">
            <a:avLst>
              <a:gd name="adj1" fmla="val 99893"/>
            </a:avLst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/>
          <p:nvPr/>
        </p:nvCxnSpPr>
        <p:spPr>
          <a:xfrm flipV="1">
            <a:off x="24331613" y="35155188"/>
            <a:ext cx="869950" cy="854076"/>
          </a:xfrm>
          <a:prstGeom prst="bentConnector3">
            <a:avLst>
              <a:gd name="adj1" fmla="val 99817"/>
            </a:avLst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22"/>
          <p:cNvCxnSpPr/>
          <p:nvPr/>
        </p:nvCxnSpPr>
        <p:spPr>
          <a:xfrm>
            <a:off x="533213" y="6929639"/>
            <a:ext cx="0" cy="7550193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17"/>
          <p:cNvCxnSpPr/>
          <p:nvPr/>
        </p:nvCxnSpPr>
        <p:spPr>
          <a:xfrm>
            <a:off x="529685" y="6934095"/>
            <a:ext cx="15947137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Gerade Verbindung 27"/>
          <p:cNvCxnSpPr/>
          <p:nvPr/>
        </p:nvCxnSpPr>
        <p:spPr>
          <a:xfrm>
            <a:off x="530212" y="14474496"/>
            <a:ext cx="15947137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22"/>
          <p:cNvCxnSpPr/>
          <p:nvPr/>
        </p:nvCxnSpPr>
        <p:spPr>
          <a:xfrm>
            <a:off x="16483749" y="6936792"/>
            <a:ext cx="0" cy="7552944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Textfeld 68"/>
          <p:cNvSpPr txBox="1"/>
          <p:nvPr/>
        </p:nvSpPr>
        <p:spPr>
          <a:xfrm>
            <a:off x="17754599" y="6934094"/>
            <a:ext cx="6853757" cy="651643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wrap="square" tIns="180000" rIns="180000" bIns="180000" numCol="1" rtlCol="0">
            <a:noAutofit/>
          </a:bodyPr>
          <a:lstStyle>
            <a:defPPr>
              <a:defRPr lang="de-DE"/>
            </a:defPPr>
            <a:lvl1pPr marL="180000">
              <a:lnSpc>
                <a:spcPct val="140000"/>
              </a:lnSpc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522900" indent="-342900">
              <a:buFont typeface="Arial" panose="020B0604020202020204" pitchFamily="34" charset="0"/>
              <a:buChar char="•"/>
            </a:pPr>
            <a:r>
              <a:rPr lang="en-US" sz="2200" i="1" dirty="0"/>
              <a:t>Wetlands In </a:t>
            </a:r>
            <a:r>
              <a:rPr lang="en-US" sz="2200" i="1" dirty="0" err="1"/>
              <a:t>Mecklernburg-Vorpommern</a:t>
            </a:r>
            <a:r>
              <a:rPr lang="en-US" sz="2200" i="1" dirty="0"/>
              <a:t> and Brandenburg</a:t>
            </a:r>
          </a:p>
          <a:p>
            <a:pPr marL="522900" indent="-342900">
              <a:buFont typeface="Arial" panose="020B0604020202020204" pitchFamily="34" charset="0"/>
              <a:buChar char="•"/>
            </a:pPr>
            <a:r>
              <a:rPr lang="en-US" sz="2200" i="1" dirty="0"/>
              <a:t>Composed by lowland bogs, fens, and marshes </a:t>
            </a:r>
          </a:p>
          <a:p>
            <a:pPr marL="522900" indent="-342900">
              <a:buFont typeface="Arial" panose="020B0604020202020204" pitchFamily="34" charset="0"/>
              <a:buChar char="•"/>
            </a:pPr>
            <a:r>
              <a:rPr lang="en-US" sz="2200" i="1" dirty="0"/>
              <a:t>water saturated both permanently or seasonally </a:t>
            </a:r>
          </a:p>
          <a:p>
            <a:endParaRPr lang="en-US" sz="2200" i="1" dirty="0"/>
          </a:p>
        </p:txBody>
      </p:sp>
      <p:sp>
        <p:nvSpPr>
          <p:cNvPr id="73" name="Textfeld 72"/>
          <p:cNvSpPr txBox="1"/>
          <p:nvPr/>
        </p:nvSpPr>
        <p:spPr>
          <a:xfrm>
            <a:off x="539750" y="16096889"/>
            <a:ext cx="7740651" cy="7488600"/>
          </a:xfrm>
          <a:prstGeom prst="rect">
            <a:avLst/>
          </a:prstGeom>
          <a:noFill/>
          <a:ln>
            <a:solidFill>
              <a:srgbClr val="26649A"/>
            </a:solidFill>
          </a:ln>
        </p:spPr>
        <p:txBody>
          <a:bodyPr wrap="square" lIns="180000" tIns="216000" rIns="360000" bIns="216000" numCol="1" spcCol="144000" rtlCol="0">
            <a:no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Find, aggregate, and derive relevant data sources from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Deutscher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Wetter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Dienst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soil moisture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Martonne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drought index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SPI: using Multi-annual grids of precipitation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soil data from GEE data catalog 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Get NDVI time series from GEE data catalog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Extract feature and target array, tune hyperparameters, fit model, evaluate prediction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Apply trained model to the bigger test data set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Create output maps</a:t>
            </a:r>
          </a:p>
          <a:p>
            <a:pPr marL="180000">
              <a:lnSpc>
                <a:spcPct val="140000"/>
              </a:lnSpc>
            </a:pPr>
            <a:endParaRPr lang="en-US" sz="2400" dirty="0">
              <a:solidFill>
                <a:srgbClr val="26649A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4" name="Textfeld 73"/>
          <p:cNvSpPr txBox="1"/>
          <p:nvPr/>
        </p:nvSpPr>
        <p:spPr>
          <a:xfrm>
            <a:off x="562079" y="14907863"/>
            <a:ext cx="7718320" cy="756000"/>
          </a:xfrm>
          <a:prstGeom prst="rect">
            <a:avLst/>
          </a:prstGeom>
          <a:solidFill>
            <a:schemeClr val="tx2"/>
          </a:solidFill>
          <a:ln>
            <a:solidFill>
              <a:srgbClr val="26649A"/>
            </a:solidFill>
          </a:ln>
        </p:spPr>
        <p:txBody>
          <a:bodyPr wrap="square" lIns="144000" tIns="144000" rIns="144000" bIns="108000" rtlCol="0" anchor="ctr" anchorCtr="0">
            <a:noAutofit/>
          </a:bodyPr>
          <a:lstStyle/>
          <a:p>
            <a:pPr marL="180000"/>
            <a:r>
              <a:rPr lang="en-US" sz="3500" b="1" dirty="0">
                <a:solidFill>
                  <a:schemeClr val="bg1"/>
                </a:solidFill>
                <a:latin typeface="Verdana"/>
                <a:cs typeface="Verdana"/>
              </a:rPr>
              <a:t>Workflow</a:t>
            </a:r>
            <a:endParaRPr lang="en-US" sz="3500" dirty="0"/>
          </a:p>
        </p:txBody>
      </p:sp>
      <p:sp>
        <p:nvSpPr>
          <p:cNvPr id="160" name="Textfeld 159"/>
          <p:cNvSpPr txBox="1"/>
          <p:nvPr/>
        </p:nvSpPr>
        <p:spPr>
          <a:xfrm>
            <a:off x="8748713" y="22150561"/>
            <a:ext cx="15894689" cy="145283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wrap="square" tIns="180000" rIns="180000" bIns="180000" numCol="1" rtlCol="0">
            <a:noAutofit/>
          </a:bodyPr>
          <a:lstStyle>
            <a:defPPr>
              <a:defRPr lang="de-DE"/>
            </a:defPPr>
            <a:lvl1pPr marL="180000">
              <a:lnSpc>
                <a:spcPct val="140000"/>
              </a:lnSpc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2000" dirty="0"/>
              <a:t>Figure caption – maybe </a:t>
            </a:r>
            <a:r>
              <a:rPr lang="en-US" sz="2000"/>
              <a:t>a map above?</a:t>
            </a:r>
            <a:endParaRPr lang="en-US" sz="2000" dirty="0"/>
          </a:p>
        </p:txBody>
      </p:sp>
      <p:sp>
        <p:nvSpPr>
          <p:cNvPr id="247" name="Textfeld 246"/>
          <p:cNvSpPr txBox="1"/>
          <p:nvPr/>
        </p:nvSpPr>
        <p:spPr>
          <a:xfrm>
            <a:off x="562081" y="24099704"/>
            <a:ext cx="7718320" cy="756000"/>
          </a:xfrm>
          <a:prstGeom prst="rect">
            <a:avLst/>
          </a:prstGeom>
          <a:solidFill>
            <a:schemeClr val="tx2"/>
          </a:solidFill>
          <a:ln>
            <a:solidFill>
              <a:srgbClr val="26649A"/>
            </a:solidFill>
          </a:ln>
        </p:spPr>
        <p:txBody>
          <a:bodyPr wrap="square" lIns="144000" tIns="144000" rIns="144000" bIns="108000" rtlCol="0" anchor="ctr" anchorCtr="0">
            <a:noAutofit/>
          </a:bodyPr>
          <a:lstStyle/>
          <a:p>
            <a:pPr marL="180000"/>
            <a:r>
              <a:rPr lang="en-US" sz="3500" b="1" dirty="0">
                <a:solidFill>
                  <a:schemeClr val="bg1"/>
                </a:solidFill>
                <a:latin typeface="Verdana"/>
                <a:cs typeface="Verdana"/>
              </a:rPr>
              <a:t>Key results (1)</a:t>
            </a:r>
            <a:endParaRPr lang="en-US" sz="3500" dirty="0"/>
          </a:p>
        </p:txBody>
      </p:sp>
      <p:sp>
        <p:nvSpPr>
          <p:cNvPr id="248" name="Textfeld 247"/>
          <p:cNvSpPr txBox="1"/>
          <p:nvPr/>
        </p:nvSpPr>
        <p:spPr>
          <a:xfrm>
            <a:off x="562081" y="25288729"/>
            <a:ext cx="7718318" cy="7838957"/>
          </a:xfrm>
          <a:prstGeom prst="rect">
            <a:avLst/>
          </a:prstGeom>
          <a:noFill/>
          <a:ln>
            <a:solidFill>
              <a:srgbClr val="26649A"/>
            </a:solidFill>
          </a:ln>
        </p:spPr>
        <p:txBody>
          <a:bodyPr wrap="square" lIns="180000" tIns="216000" rIns="360000" bIns="216000" numCol="1" spcCol="144000" rtlCol="0">
            <a:noAutofit/>
          </a:bodyPr>
          <a:lstStyle>
            <a:defPPr>
              <a:defRPr lang="de-DE"/>
            </a:defPPr>
            <a:lvl1pPr marL="522900" indent="-342900">
              <a:lnSpc>
                <a:spcPct val="140000"/>
              </a:lnSpc>
              <a:buFont typeface="Wingdings" panose="05000000000000000000" pitchFamily="2" charset="2"/>
              <a:buChar char="Ø"/>
              <a:defRPr sz="220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2400" dirty="0"/>
              <a:t>	</a:t>
            </a:r>
            <a:r>
              <a:rPr lang="en-US" sz="2400" dirty="0" err="1"/>
              <a:t>mae</a:t>
            </a:r>
            <a:r>
              <a:rPr lang="en-US" sz="2400" dirty="0"/>
              <a:t>		</a:t>
            </a:r>
            <a:r>
              <a:rPr lang="en-US" sz="2400" dirty="0" err="1"/>
              <a:t>rmse</a:t>
            </a:r>
            <a:r>
              <a:rPr lang="en-US" sz="2400" dirty="0"/>
              <a:t> 		0.060824		0.082826</a:t>
            </a:r>
          </a:p>
        </p:txBody>
      </p:sp>
      <p:sp>
        <p:nvSpPr>
          <p:cNvPr id="250" name="Textfeld 249"/>
          <p:cNvSpPr txBox="1"/>
          <p:nvPr/>
        </p:nvSpPr>
        <p:spPr>
          <a:xfrm>
            <a:off x="8748714" y="25288729"/>
            <a:ext cx="7700962" cy="7838957"/>
          </a:xfrm>
          <a:prstGeom prst="rect">
            <a:avLst/>
          </a:prstGeom>
          <a:noFill/>
          <a:ln>
            <a:solidFill>
              <a:srgbClr val="26649A"/>
            </a:solidFill>
          </a:ln>
        </p:spPr>
        <p:txBody>
          <a:bodyPr wrap="square" lIns="180000" tIns="216000" rIns="360000" bIns="216000" numCol="1" spcCol="144000" rtlCol="0">
            <a:noAutofit/>
          </a:bodyPr>
          <a:lstStyle/>
          <a:p>
            <a:pPr marL="522900" indent="-342900"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…</a:t>
            </a:r>
          </a:p>
          <a:p>
            <a:pPr marL="522900" indent="-342900"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…</a:t>
            </a:r>
          </a:p>
          <a:p>
            <a:pPr marL="522900" indent="-342900"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Plat vigor seems to correspond </a:t>
            </a:r>
            <a:r>
              <a:rPr lang="en-US" sz="2400" dirty="0" err="1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closly</a:t>
            </a:r>
            <a: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to environmental drought conditions. This implies that wetlands act more like conventional vegetation types and that </a:t>
            </a:r>
            <a:r>
              <a:rPr lang="en-US" sz="2400" dirty="0" err="1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factord</a:t>
            </a:r>
            <a: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such as spatial and seasonal </a:t>
            </a:r>
            <a:r>
              <a:rPr lang="en-US" sz="2400" dirty="0" err="1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varitability</a:t>
            </a:r>
            <a: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in water </a:t>
            </a:r>
            <a:r>
              <a:rPr lang="en-US" sz="2400" dirty="0" err="1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regiemes</a:t>
            </a:r>
            <a: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don’t result in a decoupling of </a:t>
            </a:r>
            <a:r>
              <a:rPr lang="en-US" sz="240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relationship </a:t>
            </a:r>
            <a:endParaRPr lang="en-US" sz="2200" dirty="0">
              <a:solidFill>
                <a:srgbClr val="26649A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51" name="Textfeld 32"/>
          <p:cNvSpPr txBox="1"/>
          <p:nvPr/>
        </p:nvSpPr>
        <p:spPr>
          <a:xfrm>
            <a:off x="16907619" y="25277763"/>
            <a:ext cx="7735783" cy="7849923"/>
          </a:xfrm>
          <a:prstGeom prst="rect">
            <a:avLst/>
          </a:prstGeom>
          <a:noFill/>
          <a:ln>
            <a:solidFill>
              <a:srgbClr val="26649A"/>
            </a:solidFill>
          </a:ln>
        </p:spPr>
        <p:txBody>
          <a:bodyPr wrap="square" lIns="180000" tIns="216000" rIns="360000" bIns="216000" numCol="1" spcCol="144000" rtlCol="0">
            <a:noAutofit/>
          </a:bodyPr>
          <a:lstStyle/>
          <a:p>
            <a:pPr marL="522900" indent="-342900"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…</a:t>
            </a:r>
            <a:b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sz="2400" dirty="0">
              <a:solidFill>
                <a:srgbClr val="26649A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522900" indent="-342900"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…</a:t>
            </a:r>
            <a:b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sz="2400" dirty="0">
              <a:solidFill>
                <a:srgbClr val="26649A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522900" indent="-342900">
              <a:lnSpc>
                <a:spcPct val="14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26649A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…</a:t>
            </a:r>
          </a:p>
          <a:p>
            <a:pPr marL="522900" indent="-342900">
              <a:lnSpc>
                <a:spcPct val="140000"/>
              </a:lnSpc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26649A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52" name="Textfeld 38"/>
          <p:cNvSpPr txBox="1"/>
          <p:nvPr/>
        </p:nvSpPr>
        <p:spPr>
          <a:xfrm>
            <a:off x="8767735" y="24099704"/>
            <a:ext cx="7681940" cy="746259"/>
          </a:xfrm>
          <a:prstGeom prst="rect">
            <a:avLst/>
          </a:prstGeom>
          <a:solidFill>
            <a:schemeClr val="tx2"/>
          </a:solidFill>
          <a:ln>
            <a:solidFill>
              <a:srgbClr val="26649A"/>
            </a:solidFill>
          </a:ln>
        </p:spPr>
        <p:txBody>
          <a:bodyPr wrap="square" lIns="144000" tIns="144000" rIns="144000" bIns="108000" rtlCol="0" anchor="ctr" anchorCtr="0">
            <a:noAutofit/>
          </a:bodyPr>
          <a:lstStyle>
            <a:defPPr>
              <a:defRPr lang="de-DE"/>
            </a:defPPr>
            <a:lvl1pPr marL="180000">
              <a:defRPr sz="3500" b="1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r>
              <a:rPr lang="de-DE" dirty="0"/>
              <a:t>Key </a:t>
            </a:r>
            <a:r>
              <a:rPr lang="de-DE" dirty="0" err="1"/>
              <a:t>results</a:t>
            </a:r>
            <a:r>
              <a:rPr lang="de-DE" dirty="0"/>
              <a:t> (2)</a:t>
            </a:r>
          </a:p>
        </p:txBody>
      </p:sp>
      <p:sp>
        <p:nvSpPr>
          <p:cNvPr id="253" name="Textfeld 31"/>
          <p:cNvSpPr txBox="1"/>
          <p:nvPr/>
        </p:nvSpPr>
        <p:spPr>
          <a:xfrm>
            <a:off x="16926452" y="24099704"/>
            <a:ext cx="7716950" cy="746259"/>
          </a:xfrm>
          <a:prstGeom prst="rect">
            <a:avLst/>
          </a:prstGeom>
          <a:solidFill>
            <a:schemeClr val="tx2"/>
          </a:solidFill>
          <a:ln>
            <a:solidFill>
              <a:srgbClr val="26649A"/>
            </a:solidFill>
          </a:ln>
        </p:spPr>
        <p:txBody>
          <a:bodyPr wrap="square" lIns="144000" tIns="144000" rIns="144000" bIns="108000" rtlCol="0" anchor="ctr" anchorCtr="0">
            <a:noAutofit/>
          </a:bodyPr>
          <a:lstStyle/>
          <a:p>
            <a:pPr marL="180000"/>
            <a:r>
              <a:rPr lang="en-US" sz="3500" b="1" dirty="0" err="1">
                <a:solidFill>
                  <a:schemeClr val="bg1"/>
                </a:solidFill>
                <a:latin typeface="Verdana"/>
              </a:rPr>
              <a:t>py</a:t>
            </a:r>
            <a:r>
              <a:rPr lang="en-US" sz="3500" b="1" dirty="0">
                <a:solidFill>
                  <a:schemeClr val="bg1"/>
                </a:solidFill>
                <a:latin typeface="Verdana"/>
              </a:rPr>
              <a:t>-Challenges encountered</a:t>
            </a:r>
            <a:endParaRPr lang="en-US" sz="3500" dirty="0"/>
          </a:p>
        </p:txBody>
      </p:sp>
      <p:sp>
        <p:nvSpPr>
          <p:cNvPr id="5" name="Rechteck 4"/>
          <p:cNvSpPr/>
          <p:nvPr/>
        </p:nvSpPr>
        <p:spPr>
          <a:xfrm>
            <a:off x="8748711" y="14907522"/>
            <a:ext cx="15859655" cy="7238325"/>
          </a:xfrm>
          <a:prstGeom prst="rect">
            <a:avLst/>
          </a:prstGeom>
          <a:noFill/>
          <a:ln>
            <a:solidFill>
              <a:srgbClr val="26649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087966-3C04-7F41-D9BF-2C02E666F336}"/>
              </a:ext>
            </a:extLst>
          </p:cNvPr>
          <p:cNvSpPr txBox="1"/>
          <p:nvPr/>
        </p:nvSpPr>
        <p:spPr>
          <a:xfrm>
            <a:off x="580012" y="6936792"/>
            <a:ext cx="15869663" cy="8171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Wetlands facilitate ecosystem services, regulate climate at local and global scales, and provide niches for endemic and migratory species 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Wetlands have been degraded though both </a:t>
            </a:r>
          </a:p>
          <a:p>
            <a:pPr lvl="1"/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 historic pressures: land use expansion for agriculture and urbanization</a:t>
            </a:r>
          </a:p>
          <a:p>
            <a:pPr lvl="1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ii) contemporary pressures: climate change and the associated increased drought stress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Normalized Difference Vegetation Index (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NDVI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 is a proven metric and proxy of vegetation vitality and can be utilized to assess the impact of drought on plant vigor 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I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 remains unclear how vegetation vigor responds to shifts in water availability in wetlands due to:</a:t>
            </a:r>
          </a:p>
          <a:p>
            <a:pPr lvl="1"/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 highly heterogeneous vegetation structures at small spatial scales</a:t>
            </a:r>
          </a:p>
          <a:p>
            <a:pPr lvl="1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ii) high spatial and seasonal variability in local water regime and</a:t>
            </a:r>
          </a:p>
          <a:p>
            <a:pPr lvl="1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iii) greater variation in soil moisture levels. (diminished relationship between drought and plant vigor)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Research Questions:</a:t>
            </a:r>
            <a:endParaRPr lang="en-US" sz="2800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reliably can auxiliary environmental variables be used to predict NDVI of wetlands?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do predictions of NDVI vary spatially and regional difference be attributed to specific auxiliary variables?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do large-scale climatic events such as wet and drought periods translate into shifts in the predicted NDVI values?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7A9E5B-5589-5F96-6A3E-C5210AF169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039" y="27653086"/>
            <a:ext cx="7772400" cy="545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069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F5E5232E72C0D41B0917E3C7120A394" ma:contentTypeVersion="13" ma:contentTypeDescription="Ein neues Dokument erstellen." ma:contentTypeScope="" ma:versionID="75c84138693bd2d18741767d0fa35780">
  <xsd:schema xmlns:xsd="http://www.w3.org/2001/XMLSchema" xmlns:xs="http://www.w3.org/2001/XMLSchema" xmlns:p="http://schemas.microsoft.com/office/2006/metadata/properties" xmlns:ns2="a3a3c1a0-1c7b-4629-924e-b91f40b97a6e" xmlns:ns3="8e4b4dfc-061e-47f1-9cdf-d9f92aec9001" targetNamespace="http://schemas.microsoft.com/office/2006/metadata/properties" ma:root="true" ma:fieldsID="f44bb463db1f6638647e0c9865efe03e" ns2:_="" ns3:_="">
    <xsd:import namespace="a3a3c1a0-1c7b-4629-924e-b91f40b97a6e"/>
    <xsd:import namespace="8e4b4dfc-061e-47f1-9cdf-d9f92aec90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a3c1a0-1c7b-4629-924e-b91f40b97a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hidden="true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hidden="true" ma:internalName="MediaServiceLocatio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hidden="true" ma:internalName="MediaServiceKeyPoints" ma:readOnly="true">
      <xsd:simpleType>
        <xsd:restriction base="dms:Note"/>
      </xsd:simpleType>
    </xsd:element>
    <xsd:element name="MediaServiceOCR" ma:index="19" nillable="true" ma:displayName="Extracted Text" ma:hidden="true" ma:internalName="MediaServiceOCR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4b4dfc-061e-47f1-9cdf-d9f92aec900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Freigegeben für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Freigegeben für - Details" ma:hidden="true" ma:internalName="SharedWithDetail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Inhaltstyp"/>
        <xsd:element ref="dc:title" minOccurs="0" maxOccurs="1" ma:index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0B7778B-DEF7-47D6-A969-04D0A56EC45F}">
  <ds:schemaRefs>
    <ds:schemaRef ds:uri="http://purl.org/dc/terms/"/>
    <ds:schemaRef ds:uri="http://www.w3.org/XML/1998/namespace"/>
    <ds:schemaRef ds:uri="8e4b4dfc-061e-47f1-9cdf-d9f92aec9001"/>
    <ds:schemaRef ds:uri="http://schemas.microsoft.com/office/2006/documentManagement/types"/>
    <ds:schemaRef ds:uri="a3a3c1a0-1c7b-4629-924e-b91f40b97a6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B31D3D3C-F8A9-473F-B0E1-640050BF4E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a3c1a0-1c7b-4629-924e-b91f40b97a6e"/>
    <ds:schemaRef ds:uri="8e4b4dfc-061e-47f1-9cdf-d9f92aec90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6C5E487-3575-45C4-96F3-CA826C652A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998</TotalTime>
  <Words>395</Words>
  <Application>Microsoft Macintosh PowerPoint</Application>
  <PresentationFormat>Custom</PresentationFormat>
  <Paragraphs>46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Verdana</vt:lpstr>
      <vt:lpstr>Wingdings</vt:lpstr>
      <vt:lpstr>Office-Design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Hallway_Personal-Poster</dc:title>
  <dc:creator>tobias.kuemmerle@biogeo-berlin.de</dc:creator>
  <cp:lastModifiedBy>Shawn Schneidereit</cp:lastModifiedBy>
  <cp:revision>162</cp:revision>
  <dcterms:created xsi:type="dcterms:W3CDTF">2013-11-20T10:57:14Z</dcterms:created>
  <dcterms:modified xsi:type="dcterms:W3CDTF">2023-02-07T06:58:40Z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0x0101001F5E5232E72C0D41B0917E3C7120A394</vt:lpwstr>
  </property>
</Properties>
</file>